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Lexend"/>
      <p:regular r:id="rId27"/>
      <p:bold r:id="rId28"/>
    </p:embeddedFont>
    <p:embeddedFont>
      <p:font typeface="Gill Sans"/>
      <p:regular r:id="rId29"/>
      <p:bold r:id="rId30"/>
    </p:embeddedFont>
    <p:embeddedFont>
      <p:font typeface="Lexend Black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5F9843A-9976-4C0A-A39B-8A5B2BC4BE46}">
  <a:tblStyle styleId="{35F9843A-9976-4C0A-A39B-8A5B2BC4BE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Lexend-bold.fntdata"/><Relationship Id="rId27" Type="http://schemas.openxmlformats.org/officeDocument/2006/relationships/font" Target="fonts/Lexen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GillSans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exendBlack-bold.fntdata"/><Relationship Id="rId30" Type="http://schemas.openxmlformats.org/officeDocument/2006/relationships/font" Target="fonts/GillSans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d58c3b98f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d58c3b98f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de5d2d9829_1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de5d2d9829_1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5d2d9829_1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5d2d9829_1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e5d2d9829_1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de5d2d9829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e5d2d9829_1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de5d2d9829_1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e5d2d9829_1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de5d2d9829_1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e9cd69f2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de9cd69f2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e5d2d9829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de5d2d9829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e5d2d9829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de5d2d9829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e5d2d9829_1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de5d2d9829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e5d2d9829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de5d2d9829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58c3b98f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58c3b98f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de9cd69f2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de9cd69f2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de5d2d9829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de5d2d9829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d58c3b98fe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d58c3b98f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58c3b98fe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58c3b98f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de5d2d9829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de5d2d9829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e5d2d9829_1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de5d2d9829_1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e5d2d9829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e5d2d9829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e5d2d9829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de5d2d9829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10075" y="3804498"/>
            <a:ext cx="2226350" cy="12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_rSY233_l2bNJrlFCLCBJWoJMOM0Hv4R/view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ic1ERByZ5m7eKtJElUepejb61qqU5Faf/view" TargetMode="External"/><Relationship Id="rId4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.jpg"/><Relationship Id="rId5" Type="http://schemas.openxmlformats.org/officeDocument/2006/relationships/image" Target="../media/image15.jpg"/><Relationship Id="rId6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6.jpg"/><Relationship Id="rId6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2.jp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2571750"/>
            <a:ext cx="7409400" cy="1450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" name="Google Shape;56;p13"/>
          <p:cNvGrpSpPr/>
          <p:nvPr/>
        </p:nvGrpSpPr>
        <p:grpSpPr>
          <a:xfrm>
            <a:off x="2025825" y="2639775"/>
            <a:ext cx="4901904" cy="1251396"/>
            <a:chOff x="-65582" y="3759396"/>
            <a:chExt cx="8593800" cy="2358900"/>
          </a:xfrm>
        </p:grpSpPr>
        <p:sp>
          <p:nvSpPr>
            <p:cNvPr id="57" name="Google Shape;57;p13"/>
            <p:cNvSpPr txBox="1"/>
            <p:nvPr/>
          </p:nvSpPr>
          <p:spPr>
            <a:xfrm>
              <a:off x="-65582" y="3759396"/>
              <a:ext cx="8593800" cy="235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250" lIns="48500" spcFirstLastPara="1" rIns="48500" wrap="square" tIns="242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78"/>
                <a:buFont typeface="Arial"/>
                <a:buNone/>
              </a:pPr>
              <a:r>
                <a:rPr lang="en" sz="2456">
                  <a:solidFill>
                    <a:schemeClr val="lt1"/>
                  </a:solidFill>
                  <a:latin typeface="Lexend Black"/>
                  <a:ea typeface="Lexend Black"/>
                  <a:cs typeface="Lexend Black"/>
                  <a:sym typeface="Lexend Black"/>
                </a:rPr>
                <a:t>Indoor/Outdoor Localization and Mapping</a:t>
              </a:r>
              <a:endParaRPr sz="2456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t/>
              </a:r>
              <a:endParaRPr sz="2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8" name="Google Shape;58;p13"/>
            <p:cNvSpPr txBox="1"/>
            <p:nvPr/>
          </p:nvSpPr>
          <p:spPr>
            <a:xfrm>
              <a:off x="-19810" y="5193581"/>
              <a:ext cx="8413800" cy="8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250" lIns="48500" spcFirstLastPara="1" rIns="48500" wrap="square" tIns="242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10"/>
                <a:buFont typeface="Arial"/>
                <a:buNone/>
              </a:pPr>
              <a:r>
                <a:rPr lang="en" sz="271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April 14th, 2026</a:t>
              </a:r>
              <a:endParaRPr b="0" i="0" sz="37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9" name="Google Shape;59;p13"/>
          <p:cNvSpPr/>
          <p:nvPr/>
        </p:nvSpPr>
        <p:spPr>
          <a:xfrm>
            <a:off x="6927711" y="2571744"/>
            <a:ext cx="220500" cy="1450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3"/>
          <p:cNvSpPr txBox="1"/>
          <p:nvPr>
            <p:ph type="title"/>
          </p:nvPr>
        </p:nvSpPr>
        <p:spPr>
          <a:xfrm>
            <a:off x="92975" y="205100"/>
            <a:ext cx="48039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00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Spring 2026 Senior Design Project</a:t>
            </a:r>
            <a:endParaRPr b="1" sz="3500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1" name="Google Shape;61;p13" title="Miami-University-Emble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300" y="205100"/>
            <a:ext cx="2892477" cy="162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Calibration Pipeline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58" name="Google Shape;158;p22"/>
          <p:cNvCxnSpPr/>
          <p:nvPr/>
        </p:nvCxnSpPr>
        <p:spPr>
          <a:xfrm>
            <a:off x="-2700" y="927025"/>
            <a:ext cx="7206900" cy="10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22"/>
          <p:cNvSpPr txBox="1"/>
          <p:nvPr/>
        </p:nvSpPr>
        <p:spPr>
          <a:xfrm>
            <a:off x="0" y="1407700"/>
            <a:ext cx="3538500" cy="3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AutoNum type="arabicPeriod"/>
            </a:pPr>
            <a:r>
              <a:rPr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DBScan Clustering</a:t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AutoNum type="arabicPeriod"/>
            </a:pPr>
            <a:r>
              <a:rPr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Remove sessions with background movement</a:t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AutoNum type="arabicPeriod"/>
            </a:pPr>
            <a:r>
              <a:rPr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Use camera RGB/depth to align AprilTag to radar cluster</a:t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AutoNum type="arabicPeriod"/>
            </a:pPr>
            <a:r>
              <a:rPr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Optimize rotation and translation matrices</a:t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60" name="Google Shape;160;p22" title="Gemini_Generated_Image_ukdu6bukdu6bukdu.png"/>
          <p:cNvPicPr preferRelativeResize="0"/>
          <p:nvPr/>
        </p:nvPicPr>
        <p:blipFill rotWithShape="1">
          <a:blip r:embed="rId3">
            <a:alphaModFix/>
          </a:blip>
          <a:srcRect b="0" l="0" r="0" t="39573"/>
          <a:stretch/>
        </p:blipFill>
        <p:spPr>
          <a:xfrm>
            <a:off x="3463475" y="1340275"/>
            <a:ext cx="3232301" cy="291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600" y="1340275"/>
            <a:ext cx="2140126" cy="285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Static Calibration Video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67" name="Google Shape;167;p23"/>
          <p:cNvCxnSpPr/>
          <p:nvPr/>
        </p:nvCxnSpPr>
        <p:spPr>
          <a:xfrm>
            <a:off x="-2700" y="927025"/>
            <a:ext cx="7206900" cy="10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8" name="Google Shape;168;p23" title="session_2026-02-24_20-35-37_projecte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9275" y="11380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idx="1" type="body"/>
          </p:nvPr>
        </p:nvSpPr>
        <p:spPr>
          <a:xfrm>
            <a:off x="0" y="1241125"/>
            <a:ext cx="4360500" cy="37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OneFormer Segmentation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/>
              <a:t>Applies a mask that assigns each object (wall, pillar, etc) a class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a projected radar point falls onto that mask segment, it gains that label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Labeled points were then used in model training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3 Primary Classes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Structure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Floor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Human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4" name="Google Shape;174;p24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Label Mapping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75" name="Google Shape;175;p24"/>
          <p:cNvCxnSpPr/>
          <p:nvPr/>
        </p:nvCxnSpPr>
        <p:spPr>
          <a:xfrm>
            <a:off x="-2700" y="927025"/>
            <a:ext cx="5086200" cy="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6" name="Google Shape;176;p24" title="Screenshot 2026-04-14 0210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675" y="1493550"/>
            <a:ext cx="4478700" cy="2514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Segmentation Video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82" name="Google Shape;182;p25"/>
          <p:cNvCxnSpPr/>
          <p:nvPr/>
        </p:nvCxnSpPr>
        <p:spPr>
          <a:xfrm>
            <a:off x="-2700" y="927025"/>
            <a:ext cx="7206900" cy="10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3" name="Google Shape;183;p25" title="Screen Recording 2026-04-13 215512 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0738" y="1138000"/>
            <a:ext cx="6602525" cy="371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Model </a:t>
            </a: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Data Collection Pipeline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89" name="Google Shape;189;p26"/>
          <p:cNvCxnSpPr/>
          <p:nvPr/>
        </p:nvCxnSpPr>
        <p:spPr>
          <a:xfrm flipH="1" rot="10800000">
            <a:off x="-2700" y="926125"/>
            <a:ext cx="6152400" cy="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" name="Google Shape;190;p26"/>
          <p:cNvSpPr txBox="1"/>
          <p:nvPr/>
        </p:nvSpPr>
        <p:spPr>
          <a:xfrm>
            <a:off x="150875" y="1203750"/>
            <a:ext cx="3432900" cy="3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Captured over 45+ videos in McVey of varying environments such as classrooms, hallways, lobby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Collected data on a variety of possible obstacles including humans, tables, chairs, walls, pillars, trash cans, etc.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506" y="1203750"/>
            <a:ext cx="2628877" cy="3505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idx="1" type="body"/>
          </p:nvPr>
        </p:nvSpPr>
        <p:spPr>
          <a:xfrm>
            <a:off x="0" y="1241125"/>
            <a:ext cx="4360500" cy="37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Inference Model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Temporal DGCNN + KPCONV (85%)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DGCNN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Analyzed relationships between the point cloud features (azimuth, doppler, etc.)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KPCONV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Analyzed spatial relationships between point clouds (x,y,z) through spherical geometry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7" name="Google Shape;197;p27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Model Development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98" name="Google Shape;198;p27"/>
          <p:cNvCxnSpPr/>
          <p:nvPr/>
        </p:nvCxnSpPr>
        <p:spPr>
          <a:xfrm>
            <a:off x="-2700" y="927025"/>
            <a:ext cx="5086200" cy="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199" name="Google Shape;199;p27"/>
          <p:cNvGraphicFramePr/>
          <p:nvPr/>
        </p:nvGraphicFramePr>
        <p:xfrm>
          <a:off x="457200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{35F9843A-9976-4C0A-A39B-8A5B2BC4BE46}</a:tableStyleId>
              </a:tblPr>
              <a:tblGrid>
                <a:gridCol w="2017575"/>
                <a:gridCol w="2017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Metric / Class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Accuracy Score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Balanced Accuracy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85.34%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Structure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90.30%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Floor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82.49%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Human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83.24%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8" title="wheelchair-7379603_1280.png"/>
          <p:cNvPicPr preferRelativeResize="0"/>
          <p:nvPr/>
        </p:nvPicPr>
        <p:blipFill rotWithShape="1">
          <a:blip r:embed="rId3">
            <a:alphaModFix/>
          </a:blip>
          <a:srcRect b="8296" l="7721" r="8814" t="8579"/>
          <a:stretch/>
        </p:blipFill>
        <p:spPr>
          <a:xfrm>
            <a:off x="449975" y="2706244"/>
            <a:ext cx="1980902" cy="197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 title="331595053_1723078208095287_6273415000573945650_n.jpg-640x480.jpg"/>
          <p:cNvPicPr preferRelativeResize="0"/>
          <p:nvPr/>
        </p:nvPicPr>
        <p:blipFill rotWithShape="1">
          <a:blip r:embed="rId4">
            <a:alphaModFix/>
          </a:blip>
          <a:srcRect b="11141" l="9633" r="8735" t="10837"/>
          <a:stretch/>
        </p:blipFill>
        <p:spPr>
          <a:xfrm>
            <a:off x="664642" y="1212575"/>
            <a:ext cx="1389856" cy="132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 title="OIP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0045" y="1373066"/>
            <a:ext cx="1694607" cy="169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 title="Screenshot 2026-04-12 15434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4746" y="1176035"/>
            <a:ext cx="1980902" cy="146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/>
          <p:nvPr/>
        </p:nvSpPr>
        <p:spPr>
          <a:xfrm flipH="1" rot="-10583971">
            <a:off x="2166551" y="2011267"/>
            <a:ext cx="1509580" cy="206485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7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925" lIns="73925" spcFirstLastPara="1" rIns="73925" wrap="square" tIns="73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32"/>
          </a:p>
        </p:txBody>
      </p:sp>
      <p:sp>
        <p:nvSpPr>
          <p:cNvPr id="209" name="Google Shape;209;p28"/>
          <p:cNvSpPr/>
          <p:nvPr/>
        </p:nvSpPr>
        <p:spPr>
          <a:xfrm flipH="1" rot="10449544">
            <a:off x="5762861" y="2106371"/>
            <a:ext cx="813624" cy="227973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7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925" lIns="73925" spcFirstLastPara="1" rIns="73925" wrap="square" tIns="73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32"/>
          </a:p>
        </p:txBody>
      </p:sp>
      <p:sp>
        <p:nvSpPr>
          <p:cNvPr id="210" name="Google Shape;210;p28"/>
          <p:cNvSpPr/>
          <p:nvPr/>
        </p:nvSpPr>
        <p:spPr>
          <a:xfrm rot="-6079542">
            <a:off x="951746" y="2755047"/>
            <a:ext cx="427729" cy="17197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7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925" lIns="73925" spcFirstLastPara="1" rIns="73925" wrap="square" tIns="73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32"/>
          </a:p>
        </p:txBody>
      </p:sp>
      <p:sp>
        <p:nvSpPr>
          <p:cNvPr id="211" name="Google Shape;211;p28"/>
          <p:cNvSpPr txBox="1"/>
          <p:nvPr>
            <p:ph type="title"/>
          </p:nvPr>
        </p:nvSpPr>
        <p:spPr>
          <a:xfrm>
            <a:off x="126150" y="14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Final </a:t>
            </a: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Hardware Setup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212" name="Google Shape;212;p28"/>
          <p:cNvCxnSpPr/>
          <p:nvPr/>
        </p:nvCxnSpPr>
        <p:spPr>
          <a:xfrm flipH="1" rot="10800000">
            <a:off x="-2700" y="907525"/>
            <a:ext cx="5658900" cy="19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3" name="Google Shape;213;p28"/>
          <p:cNvSpPr/>
          <p:nvPr/>
        </p:nvSpPr>
        <p:spPr>
          <a:xfrm>
            <a:off x="5975600" y="3105625"/>
            <a:ext cx="3055500" cy="1452300"/>
          </a:xfrm>
          <a:prstGeom prst="roundRect">
            <a:avLst>
              <a:gd fmla="val 16667" name="adj"/>
            </a:avLst>
          </a:prstGeom>
          <a:solidFill>
            <a:srgbClr val="E0DDC2"/>
          </a:solidFill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The addition of the Jetson Orin Nano allows us to have portable and dedicated processor that mimics the way this project could be usable in a real setting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idx="1" type="body"/>
          </p:nvPr>
        </p:nvSpPr>
        <p:spPr>
          <a:xfrm>
            <a:off x="-2775" y="173150"/>
            <a:ext cx="10331400" cy="8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33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Real-Time Inference &amp; LLM Integration</a:t>
            </a:r>
            <a:endParaRPr b="1" sz="33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219" name="Google Shape;219;p29"/>
          <p:cNvCxnSpPr/>
          <p:nvPr/>
        </p:nvCxnSpPr>
        <p:spPr>
          <a:xfrm flipH="1" rot="10800000">
            <a:off x="-2775" y="907825"/>
            <a:ext cx="8767500" cy="19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9"/>
          <p:cNvSpPr txBox="1"/>
          <p:nvPr/>
        </p:nvSpPr>
        <p:spPr>
          <a:xfrm>
            <a:off x="474975" y="1377300"/>
            <a:ext cx="4444200" cy="3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Scene aggregation creates a scene based on the model output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Object classification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Object location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Intermediate LLM guidance script that formulates which areas are clear to move in and if things are approaching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LLM-TTS to provide the user with spoken guidance on how to move forward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1575" y="1140650"/>
            <a:ext cx="2887834" cy="385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/>
          <p:nvPr>
            <p:ph idx="1" type="body"/>
          </p:nvPr>
        </p:nvSpPr>
        <p:spPr>
          <a:xfrm>
            <a:off x="311700" y="1163825"/>
            <a:ext cx="572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Improve model accuracy and add more classes (more features and data diversity are required)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Improve LLM navigation (both software and hardware)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Integrate outdoor navigational system and spatial database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Paper submission to International Conference on Advanced Visual and Signal-Based Systems (April 20th)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URA Expo (April 24th)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7" name="Google Shape;227;p30"/>
          <p:cNvSpPr txBox="1"/>
          <p:nvPr>
            <p:ph type="title"/>
          </p:nvPr>
        </p:nvSpPr>
        <p:spPr>
          <a:xfrm>
            <a:off x="54525" y="210325"/>
            <a:ext cx="1080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Looking Ahead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228" name="Google Shape;228;p30"/>
          <p:cNvCxnSpPr/>
          <p:nvPr/>
        </p:nvCxnSpPr>
        <p:spPr>
          <a:xfrm flipH="1" rot="10800000">
            <a:off x="-2775" y="893725"/>
            <a:ext cx="5772000" cy="33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9" name="Google Shape;229;p30" title="unna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300" y="1369475"/>
            <a:ext cx="2802899" cy="175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1711650" y="1624650"/>
            <a:ext cx="5720700" cy="18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8000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Thank you!</a:t>
            </a:r>
            <a:endParaRPr b="1" sz="8000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88025" y="108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Our Team</a:t>
            </a:r>
            <a:endParaRPr b="1" sz="5620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7" name="Google Shape;67;p14" title="demetriu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950" y="1319725"/>
            <a:ext cx="1908000" cy="19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" name="Google Shape;68;p14" title="joe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950" y="1363672"/>
            <a:ext cx="1908000" cy="19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" name="Google Shape;69;p14" title="noah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3450" y="1363675"/>
            <a:ext cx="1908000" cy="19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0" name="Google Shape;70;p14" title="ryan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7000" y="1319725"/>
            <a:ext cx="1908000" cy="19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2653450" y="3271675"/>
            <a:ext cx="17463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Noah Emmert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624800" y="3271675"/>
            <a:ext cx="17463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 Joey Sanuk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4881200" y="3168200"/>
            <a:ext cx="17463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Demetrius Hullum Scott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7102650" y="3168200"/>
            <a:ext cx="17463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Ryan Hardek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162225" y="4247475"/>
            <a:ext cx="50166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Graduate Mentor: Nadim Mahmud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Advisor: Dr. Vaskar Raychoudhury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76" name="Google Shape;76;p14"/>
          <p:cNvCxnSpPr/>
          <p:nvPr/>
        </p:nvCxnSpPr>
        <p:spPr>
          <a:xfrm flipH="1" rot="10800000">
            <a:off x="-2700" y="904525"/>
            <a:ext cx="2850600" cy="22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"/>
          <p:cNvSpPr txBox="1"/>
          <p:nvPr>
            <p:ph idx="4294967295" type="body"/>
          </p:nvPr>
        </p:nvSpPr>
        <p:spPr>
          <a:xfrm>
            <a:off x="1711650" y="1624650"/>
            <a:ext cx="5720700" cy="18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8000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Questions?</a:t>
            </a:r>
            <a:endParaRPr b="1" sz="8000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126150" y="14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Current Problem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82" name="Google Shape;82;p15"/>
          <p:cNvCxnSpPr/>
          <p:nvPr/>
        </p:nvCxnSpPr>
        <p:spPr>
          <a:xfrm flipH="1" rot="10800000">
            <a:off x="-2700" y="882325"/>
            <a:ext cx="5163900" cy="44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3" name="Google Shape;83;p15" title="Screenshot 2026-04-13 1751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250" y="1725000"/>
            <a:ext cx="4719324" cy="26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390675" y="1294075"/>
            <a:ext cx="3172500" cy="3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People with blindness and/or low vision (BLV) face daily challenges navigating unfamiliar &amp; complex environments.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Existing camera-based solutions are less robust in indoor environments, and introduce privacy concerns.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Alternative solutions, such as LiDAR, are too expensive.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6217475" y="349300"/>
            <a:ext cx="2363400" cy="4739700"/>
          </a:xfrm>
          <a:prstGeom prst="roundRect">
            <a:avLst>
              <a:gd fmla="val 16667" name="adj"/>
            </a:avLst>
          </a:prstGeom>
          <a:solidFill>
            <a:srgbClr val="E0DDC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858775" y="1532875"/>
            <a:ext cx="3476700" cy="28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This project develops a multimodal navigation system for wheelchair users that fuses IWR1843 mmWave radar and camera data through machine learning to provide real-time, auditory guidance for obstacle avoidance and environmental awareness.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" name="Google Shape;91;p16"/>
          <p:cNvSpPr txBox="1"/>
          <p:nvPr>
            <p:ph type="title"/>
          </p:nvPr>
        </p:nvSpPr>
        <p:spPr>
          <a:xfrm>
            <a:off x="126150" y="14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Project Description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92" name="Google Shape;92;p16"/>
          <p:cNvCxnSpPr/>
          <p:nvPr/>
        </p:nvCxnSpPr>
        <p:spPr>
          <a:xfrm flipH="1" rot="10800000">
            <a:off x="-2700" y="882325"/>
            <a:ext cx="5163900" cy="44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6"/>
          <p:cNvSpPr/>
          <p:nvPr/>
        </p:nvSpPr>
        <p:spPr>
          <a:xfrm>
            <a:off x="620150" y="1172134"/>
            <a:ext cx="4164300" cy="3468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1898150" y="4357400"/>
            <a:ext cx="17844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6390875" y="1665450"/>
            <a:ext cx="2016600" cy="906300"/>
          </a:xfrm>
          <a:prstGeom prst="rect">
            <a:avLst/>
          </a:prstGeom>
          <a:noFill/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exend"/>
                <a:ea typeface="Lexend"/>
                <a:cs typeface="Lexend"/>
                <a:sym typeface="Lexend"/>
              </a:rPr>
              <a:t>Data Collection</a:t>
            </a:r>
            <a:endParaRPr sz="2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6390875" y="600425"/>
            <a:ext cx="2016600" cy="906300"/>
          </a:xfrm>
          <a:prstGeom prst="rect">
            <a:avLst/>
          </a:prstGeom>
          <a:noFill/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exend"/>
                <a:ea typeface="Lexend"/>
                <a:cs typeface="Lexend"/>
                <a:sym typeface="Lexend"/>
              </a:rPr>
              <a:t>Calibration</a:t>
            </a:r>
            <a:endParaRPr sz="2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6390875" y="2762288"/>
            <a:ext cx="2016600" cy="906300"/>
          </a:xfrm>
          <a:prstGeom prst="rect">
            <a:avLst/>
          </a:prstGeom>
          <a:noFill/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exend"/>
                <a:ea typeface="Lexend"/>
                <a:cs typeface="Lexend"/>
                <a:sym typeface="Lexend"/>
              </a:rPr>
              <a:t>Model Development</a:t>
            </a:r>
            <a:endParaRPr sz="2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6390875" y="3859125"/>
            <a:ext cx="2016600" cy="906300"/>
          </a:xfrm>
          <a:prstGeom prst="rect">
            <a:avLst/>
          </a:prstGeom>
          <a:noFill/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exend"/>
                <a:ea typeface="Lexend"/>
                <a:cs typeface="Lexend"/>
                <a:sym typeface="Lexend"/>
              </a:rPr>
              <a:t>LLM Integration</a:t>
            </a:r>
            <a:endParaRPr sz="2200"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99" name="Google Shape;99;p16"/>
          <p:cNvCxnSpPr/>
          <p:nvPr/>
        </p:nvCxnSpPr>
        <p:spPr>
          <a:xfrm flipH="1" rot="10800000">
            <a:off x="5025900" y="1209850"/>
            <a:ext cx="899400" cy="59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" name="Google Shape;100;p16"/>
          <p:cNvCxnSpPr/>
          <p:nvPr/>
        </p:nvCxnSpPr>
        <p:spPr>
          <a:xfrm flipH="1" rot="10800000">
            <a:off x="5028150" y="2090900"/>
            <a:ext cx="894900" cy="26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" name="Google Shape;101;p16"/>
          <p:cNvCxnSpPr/>
          <p:nvPr/>
        </p:nvCxnSpPr>
        <p:spPr>
          <a:xfrm>
            <a:off x="5004600" y="2948600"/>
            <a:ext cx="942000" cy="25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" name="Google Shape;102;p16"/>
          <p:cNvCxnSpPr/>
          <p:nvPr/>
        </p:nvCxnSpPr>
        <p:spPr>
          <a:xfrm>
            <a:off x="4991025" y="3698775"/>
            <a:ext cx="941400" cy="56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126150" y="14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What are mmwave radars?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08" name="Google Shape;108;p17"/>
          <p:cNvCxnSpPr/>
          <p:nvPr/>
        </p:nvCxnSpPr>
        <p:spPr>
          <a:xfrm flipH="1" rot="10800000">
            <a:off x="-2700" y="906625"/>
            <a:ext cx="6647100" cy="20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" name="Google Shape;109;p17"/>
          <p:cNvSpPr txBox="1"/>
          <p:nvPr/>
        </p:nvSpPr>
        <p:spPr>
          <a:xfrm>
            <a:off x="481350" y="1327750"/>
            <a:ext cx="34896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adars that operate at very high frequencies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Use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a technology called FMCW (Frequency Modulated Continuous Wave)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radar can determine an object's range, velocity, and angle with high accuracy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More cost effective than 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LiDAR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Bin data format that is parsed into csv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10" name="Google Shape;110;p17" title="MFG_IWR1843BOOST.jpg"/>
          <p:cNvPicPr preferRelativeResize="0"/>
          <p:nvPr/>
        </p:nvPicPr>
        <p:blipFill rotWithShape="1">
          <a:blip r:embed="rId3">
            <a:alphaModFix/>
          </a:blip>
          <a:srcRect b="17796" l="9945" r="7595" t="16070"/>
          <a:stretch/>
        </p:blipFill>
        <p:spPr>
          <a:xfrm>
            <a:off x="5177425" y="1327750"/>
            <a:ext cx="3225499" cy="258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/>
          <p:nvPr/>
        </p:nvSpPr>
        <p:spPr>
          <a:xfrm>
            <a:off x="5296875" y="4191625"/>
            <a:ext cx="3063300" cy="681900"/>
          </a:xfrm>
          <a:prstGeom prst="roundRect">
            <a:avLst>
              <a:gd fmla="val 16667" name="adj"/>
            </a:avLst>
          </a:prstGeom>
          <a:solidFill>
            <a:srgbClr val="E0DDC2"/>
          </a:solidFill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IWR1843BOOST 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- The mmwave radar used for this project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 title="3-7-e167820494938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062" y="3492662"/>
            <a:ext cx="2273914" cy="151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 title="wheelchair-7379603_1280.png"/>
          <p:cNvPicPr preferRelativeResize="0"/>
          <p:nvPr/>
        </p:nvPicPr>
        <p:blipFill rotWithShape="1">
          <a:blip r:embed="rId4">
            <a:alphaModFix/>
          </a:blip>
          <a:srcRect b="8296" l="7721" r="8814" t="8579"/>
          <a:stretch/>
        </p:blipFill>
        <p:spPr>
          <a:xfrm>
            <a:off x="835375" y="2759229"/>
            <a:ext cx="2260678" cy="225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 title="331595053_1723078208095287_6273415000573945650_n.jpg-640x480.jpg"/>
          <p:cNvPicPr preferRelativeResize="0"/>
          <p:nvPr/>
        </p:nvPicPr>
        <p:blipFill rotWithShape="1">
          <a:blip r:embed="rId5">
            <a:alphaModFix/>
          </a:blip>
          <a:srcRect b="11141" l="9633" r="8735" t="10837"/>
          <a:stretch/>
        </p:blipFill>
        <p:spPr>
          <a:xfrm>
            <a:off x="1080360" y="1054600"/>
            <a:ext cx="1586150" cy="151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 title="D43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6455" y="1283547"/>
            <a:ext cx="2795918" cy="9712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8"/>
          <p:cNvCxnSpPr/>
          <p:nvPr/>
        </p:nvCxnSpPr>
        <p:spPr>
          <a:xfrm rot="10800000">
            <a:off x="1688401" y="2596478"/>
            <a:ext cx="78900" cy="480300"/>
          </a:xfrm>
          <a:prstGeom prst="straightConnector1">
            <a:avLst/>
          </a:prstGeom>
          <a:noFill/>
          <a:ln cap="flat" cmpd="sng" w="88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18"/>
          <p:cNvCxnSpPr/>
          <p:nvPr/>
        </p:nvCxnSpPr>
        <p:spPr>
          <a:xfrm flipH="1" rot="10800000">
            <a:off x="3001387" y="2219089"/>
            <a:ext cx="902400" cy="919200"/>
          </a:xfrm>
          <a:prstGeom prst="straightConnector1">
            <a:avLst/>
          </a:prstGeom>
          <a:noFill/>
          <a:ln cap="flat" cmpd="sng" w="88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Google Shape;122;p18"/>
          <p:cNvCxnSpPr/>
          <p:nvPr/>
        </p:nvCxnSpPr>
        <p:spPr>
          <a:xfrm>
            <a:off x="2841678" y="2303060"/>
            <a:ext cx="2946600" cy="1374000"/>
          </a:xfrm>
          <a:prstGeom prst="straightConnector1">
            <a:avLst/>
          </a:prstGeom>
          <a:noFill/>
          <a:ln cap="flat" cmpd="sng" w="88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p18"/>
          <p:cNvCxnSpPr/>
          <p:nvPr/>
        </p:nvCxnSpPr>
        <p:spPr>
          <a:xfrm>
            <a:off x="5061887" y="2303060"/>
            <a:ext cx="958800" cy="1290600"/>
          </a:xfrm>
          <a:prstGeom prst="straightConnector1">
            <a:avLst/>
          </a:prstGeom>
          <a:noFill/>
          <a:ln cap="flat" cmpd="sng" w="88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" name="Google Shape;124;p18"/>
          <p:cNvSpPr txBox="1"/>
          <p:nvPr>
            <p:ph type="title"/>
          </p:nvPr>
        </p:nvSpPr>
        <p:spPr>
          <a:xfrm>
            <a:off x="126150" y="14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Initial Hardware Setup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25" name="Google Shape;125;p18"/>
          <p:cNvCxnSpPr/>
          <p:nvPr/>
        </p:nvCxnSpPr>
        <p:spPr>
          <a:xfrm flipH="1" rot="10800000">
            <a:off x="-2700" y="918025"/>
            <a:ext cx="5824800" cy="9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8"/>
          <p:cNvSpPr/>
          <p:nvPr/>
        </p:nvSpPr>
        <p:spPr>
          <a:xfrm>
            <a:off x="6062325" y="1377275"/>
            <a:ext cx="2883600" cy="1452300"/>
          </a:xfrm>
          <a:prstGeom prst="roundRect">
            <a:avLst>
              <a:gd fmla="val 16667" name="adj"/>
            </a:avLst>
          </a:prstGeom>
          <a:solidFill>
            <a:srgbClr val="E0DDC2"/>
          </a:solidFill>
          <a:ln cap="flat" cmpd="sng" w="28575">
            <a:solidFill>
              <a:srgbClr val="AF1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The mmwave radar and camera were both attached to our </a:t>
            </a:r>
            <a:r>
              <a:rPr b="1" lang="en">
                <a:latin typeface="Lexend"/>
                <a:ea typeface="Lexend"/>
                <a:cs typeface="Lexend"/>
                <a:sym typeface="Lexend"/>
              </a:rPr>
              <a:t>wheelchair</a:t>
            </a:r>
            <a:r>
              <a:rPr b="1" lang="en">
                <a:latin typeface="Lexend"/>
                <a:ea typeface="Lexend"/>
                <a:cs typeface="Lexend"/>
                <a:sym typeface="Lexend"/>
              </a:rPr>
              <a:t>. As they collected data, it was fed into our computer.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50000" r="0" t="0"/>
          <a:stretch/>
        </p:blipFill>
        <p:spPr>
          <a:xfrm>
            <a:off x="3161706" y="1130850"/>
            <a:ext cx="2449506" cy="3674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type="title"/>
          </p:nvPr>
        </p:nvSpPr>
        <p:spPr>
          <a:xfrm>
            <a:off x="126150" y="141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Initial Hardware Setup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33" name="Google Shape;133;p19"/>
          <p:cNvCxnSpPr/>
          <p:nvPr/>
        </p:nvCxnSpPr>
        <p:spPr>
          <a:xfrm flipH="1" rot="10800000">
            <a:off x="-2700" y="918025"/>
            <a:ext cx="5824800" cy="9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Why Calibration is Required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39" name="Google Shape;139;p20"/>
          <p:cNvCxnSpPr/>
          <p:nvPr/>
        </p:nvCxnSpPr>
        <p:spPr>
          <a:xfrm>
            <a:off x="-2700" y="927025"/>
            <a:ext cx="7206900" cy="10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0" name="Google Shape;140;p20"/>
          <p:cNvSpPr txBox="1"/>
          <p:nvPr/>
        </p:nvSpPr>
        <p:spPr>
          <a:xfrm>
            <a:off x="253475" y="1138000"/>
            <a:ext cx="8039400" cy="30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Radar and camera systems see the world very differently, a radar point x,y,z does not translate to the same x,y,z, in camera space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After we related the two different coordinate frames, we then had access to projection which would later be used for labeling points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1" name="Google Shape;141;p20" title="331595053_1723078208095287_6273415000573945650_n.jpg-640x480.jpg"/>
          <p:cNvPicPr preferRelativeResize="0"/>
          <p:nvPr/>
        </p:nvPicPr>
        <p:blipFill rotWithShape="1">
          <a:blip r:embed="rId3">
            <a:alphaModFix/>
          </a:blip>
          <a:srcRect b="11141" l="9633" r="8735" t="10837"/>
          <a:stretch/>
        </p:blipFill>
        <p:spPr>
          <a:xfrm>
            <a:off x="1621751" y="3333575"/>
            <a:ext cx="1581900" cy="15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 title="D43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555" y="3603860"/>
            <a:ext cx="2795918" cy="9712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/>
          <p:nvPr/>
        </p:nvSpPr>
        <p:spPr>
          <a:xfrm>
            <a:off x="3749775" y="3873050"/>
            <a:ext cx="1928700" cy="4329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0DDC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4050075" y="3222650"/>
            <a:ext cx="1328100" cy="650400"/>
          </a:xfrm>
          <a:prstGeom prst="mathEqual">
            <a:avLst>
              <a:gd fmla="val 30040" name="adj1"/>
              <a:gd fmla="val 11760" name="adj2"/>
            </a:avLst>
          </a:prstGeom>
          <a:solidFill>
            <a:srgbClr val="AF1717"/>
          </a:solidFill>
          <a:ln cap="flat" cmpd="sng" w="9525">
            <a:solidFill>
              <a:srgbClr val="E0DD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150875" y="15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58">
                <a:solidFill>
                  <a:srgbClr val="AF1717"/>
                </a:solidFill>
                <a:latin typeface="Lexend"/>
                <a:ea typeface="Lexend"/>
                <a:cs typeface="Lexend"/>
                <a:sym typeface="Lexend"/>
              </a:rPr>
              <a:t>Calibration Data Collection</a:t>
            </a:r>
            <a:endParaRPr b="1" sz="3658">
              <a:solidFill>
                <a:srgbClr val="AF171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cxnSp>
        <p:nvCxnSpPr>
          <p:cNvPr id="150" name="Google Shape;150;p21"/>
          <p:cNvCxnSpPr/>
          <p:nvPr/>
        </p:nvCxnSpPr>
        <p:spPr>
          <a:xfrm>
            <a:off x="-2700" y="927025"/>
            <a:ext cx="7206900" cy="10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p21"/>
          <p:cNvSpPr txBox="1"/>
          <p:nvPr/>
        </p:nvSpPr>
        <p:spPr>
          <a:xfrm>
            <a:off x="439000" y="1454225"/>
            <a:ext cx="4433400" cy="3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onducted calibration in the McVey Data Science B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uilding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We used an AprilTag mounted to a metal corner reflector to produce strong point clouds 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We then shifted the position of the reflector to gather different angles and samples to create a projection matrix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400" y="1363300"/>
            <a:ext cx="3666404" cy="2749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